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5"/>
  </p:notesMasterIdLst>
  <p:sldIdLst>
    <p:sldId id="256" r:id="rId2"/>
    <p:sldId id="346" r:id="rId3"/>
    <p:sldId id="349" r:id="rId4"/>
    <p:sldId id="351" r:id="rId5"/>
    <p:sldId id="350" r:id="rId6"/>
    <p:sldId id="355" r:id="rId7"/>
    <p:sldId id="364" r:id="rId8"/>
    <p:sldId id="365" r:id="rId9"/>
    <p:sldId id="367" r:id="rId10"/>
    <p:sldId id="348" r:id="rId11"/>
    <p:sldId id="372" r:id="rId12"/>
    <p:sldId id="373" r:id="rId13"/>
    <p:sldId id="374" r:id="rId14"/>
    <p:sldId id="375" r:id="rId15"/>
    <p:sldId id="376" r:id="rId16"/>
    <p:sldId id="377" r:id="rId17"/>
    <p:sldId id="378" r:id="rId18"/>
    <p:sldId id="379" r:id="rId19"/>
    <p:sldId id="380" r:id="rId20"/>
    <p:sldId id="381" r:id="rId21"/>
    <p:sldId id="382" r:id="rId22"/>
    <p:sldId id="383" r:id="rId23"/>
    <p:sldId id="384" r:id="rId24"/>
    <p:sldId id="385" r:id="rId25"/>
    <p:sldId id="386" r:id="rId26"/>
    <p:sldId id="389" r:id="rId27"/>
    <p:sldId id="390" r:id="rId28"/>
    <p:sldId id="387" r:id="rId29"/>
    <p:sldId id="388" r:id="rId30"/>
    <p:sldId id="391" r:id="rId31"/>
    <p:sldId id="392" r:id="rId32"/>
    <p:sldId id="393" r:id="rId33"/>
    <p:sldId id="394" r:id="rId34"/>
    <p:sldId id="395" r:id="rId35"/>
    <p:sldId id="397" r:id="rId36"/>
    <p:sldId id="398" r:id="rId37"/>
    <p:sldId id="399" r:id="rId38"/>
    <p:sldId id="400" r:id="rId39"/>
    <p:sldId id="401" r:id="rId40"/>
    <p:sldId id="402" r:id="rId41"/>
    <p:sldId id="403" r:id="rId42"/>
    <p:sldId id="404" r:id="rId43"/>
    <p:sldId id="371" r:id="rId44"/>
  </p:sldIdLst>
  <p:sldSz cx="9144000" cy="5143500" type="screen16x9"/>
  <p:notesSz cx="6858000" cy="9144000"/>
  <p:embeddedFontLst>
    <p:embeddedFont>
      <p:font typeface="ＭＳ Ｐゴシック" panose="020B0600070205080204" pitchFamily="34" charset="-128"/>
      <p:regular r:id="rId46"/>
    </p:embeddedFont>
    <p:embeddedFont>
      <p:font typeface="Roboto Condensed Light" panose="020B0604020202020204" charset="0"/>
      <p:regular r:id="rId47"/>
      <p:bold r:id="rId48"/>
      <p:italic r:id="rId49"/>
      <p:boldItalic r:id="rId50"/>
    </p:embeddedFont>
    <p:embeddedFont>
      <p:font typeface="Arvo" panose="020B0604020202020204" charset="0"/>
      <p:regular r:id="rId51"/>
      <p:bold r:id="rId52"/>
      <p:italic r:id="rId53"/>
      <p:boldItalic r:id="rId54"/>
    </p:embeddedFont>
    <p:embeddedFont>
      <p:font typeface="Roboto Condensed" panose="020B060402020202020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8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5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5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xkcd.com/1409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las Bases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Otros modelos de BD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Alguien tiene que aprender esto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2452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5122" name="Picture 2" descr="Image result for gif pirate cod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518" y="1321026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30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Por que habría otros modelos?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Hay 3 modelos principales:</a:t>
            </a:r>
          </a:p>
          <a:p>
            <a:pPr lvl="1"/>
            <a:r>
              <a:rPr lang="es-MX" dirty="0" err="1" smtClean="0"/>
              <a:t>Jerarquico</a:t>
            </a:r>
            <a:endParaRPr lang="es-MX" dirty="0" smtClean="0"/>
          </a:p>
          <a:p>
            <a:pPr lvl="1"/>
            <a:r>
              <a:rPr lang="es-MX" dirty="0" smtClean="0"/>
              <a:t>De red (</a:t>
            </a:r>
            <a:r>
              <a:rPr lang="es-MX" dirty="0" err="1" smtClean="0"/>
              <a:t>network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Relacional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162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¿Qué les parece que es importante considerar cuando hablamos de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7340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993774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Pregunta!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¿Qué les parece que es importante considerar cuando hablamos de los datos?</a:t>
            </a:r>
          </a:p>
          <a:p>
            <a:pPr lvl="1"/>
            <a:r>
              <a:rPr lang="es-MX" dirty="0" smtClean="0"/>
              <a:t>Redundancia de los datos</a:t>
            </a:r>
          </a:p>
          <a:p>
            <a:pPr lvl="1"/>
            <a:r>
              <a:rPr lang="es-MX" dirty="0" smtClean="0"/>
              <a:t>Independencia Física de los datos</a:t>
            </a:r>
          </a:p>
          <a:p>
            <a:pPr lvl="1"/>
            <a:r>
              <a:rPr lang="es-MX" dirty="0" smtClean="0"/>
              <a:t>Independencia lógica de los datos</a:t>
            </a:r>
          </a:p>
          <a:p>
            <a:pPr lvl="1"/>
            <a:r>
              <a:rPr lang="es-MX" dirty="0" smtClean="0"/>
              <a:t>Lenguaje de alto nivel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1364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que estudiamos bases de datos viejas?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1026" name="Picture 2" descr="S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87" y="1435189"/>
            <a:ext cx="5360546" cy="30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758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Jerárquico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2050" name="Picture 2" descr="Image result for hierarchical databas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74"/>
          <a:stretch/>
        </p:blipFill>
        <p:spPr bwMode="auto">
          <a:xfrm>
            <a:off x="1886854" y="1839073"/>
            <a:ext cx="4617325" cy="228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88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1633591" y="1304818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1878208" y="2268876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2308010" y="3232934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5279204" y="1299681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5523821" y="226373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sp>
        <p:nvSpPr>
          <p:cNvPr id="10" name="Rectángulo 9"/>
          <p:cNvSpPr/>
          <p:nvPr/>
        </p:nvSpPr>
        <p:spPr>
          <a:xfrm>
            <a:off x="5953623" y="3227797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cxnSp>
        <p:nvCxnSpPr>
          <p:cNvPr id="16" name="Conector angular 15"/>
          <p:cNvCxnSpPr>
            <a:stCxn id="5" idx="2"/>
            <a:endCxn id="6" idx="0"/>
          </p:cNvCxnSpPr>
          <p:nvPr/>
        </p:nvCxnSpPr>
        <p:spPr>
          <a:xfrm rot="16200000" flipH="1">
            <a:off x="2465673" y="1988174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6" idx="2"/>
            <a:endCxn id="7" idx="0"/>
          </p:cNvCxnSpPr>
          <p:nvPr/>
        </p:nvCxnSpPr>
        <p:spPr>
          <a:xfrm rot="16200000" flipH="1">
            <a:off x="2802883" y="2859640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8" idx="2"/>
            <a:endCxn id="9" idx="0"/>
          </p:cNvCxnSpPr>
          <p:nvPr/>
        </p:nvCxnSpPr>
        <p:spPr>
          <a:xfrm rot="16200000" flipH="1">
            <a:off x="6111286" y="1983037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9" idx="2"/>
            <a:endCxn id="10" idx="0"/>
          </p:cNvCxnSpPr>
          <p:nvPr/>
        </p:nvCxnSpPr>
        <p:spPr>
          <a:xfrm rot="16200000" flipH="1">
            <a:off x="6448496" y="2854503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210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24850"/>
              </p:ext>
            </p:extLst>
          </p:nvPr>
        </p:nvGraphicFramePr>
        <p:xfrm>
          <a:off x="530384" y="1294259"/>
          <a:ext cx="2675152" cy="1957869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Nombre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Depto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Pedro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Pastura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Jungla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Felipe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Siberia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Maria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Sabana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90743"/>
              </p:ext>
            </p:extLst>
          </p:nvPr>
        </p:nvGraphicFramePr>
        <p:xfrm>
          <a:off x="4607512" y="1294259"/>
          <a:ext cx="2675152" cy="2351726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Especie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Guardia 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León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Tigre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Oso Polar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Elefante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30384" y="90412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CuadroTexto 5"/>
          <p:cNvSpPr txBox="1"/>
          <p:nvPr/>
        </p:nvSpPr>
        <p:spPr>
          <a:xfrm>
            <a:off x="4620615" y="904124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Animales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08671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se vio la 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Recordar es vivir!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496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994031" cy="3145500"/>
          </a:xfrm>
        </p:spPr>
        <p:txBody>
          <a:bodyPr/>
          <a:lstStyle/>
          <a:p>
            <a:r>
              <a:rPr lang="es-MX" dirty="0" smtClean="0"/>
              <a:t>Que pasa con los animales que comparten una jaula?</a:t>
            </a:r>
          </a:p>
          <a:p>
            <a:r>
              <a:rPr lang="es-MX" dirty="0" smtClean="0"/>
              <a:t>Que pasa con los animales que comparten jaula y tienen diferentes guardias.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881667" y="1489753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6126284" y="2453811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6556086" y="3417869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713749" y="217310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7050959" y="304457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76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 estructura jerárquica tiene problemas de redundancia</a:t>
            </a:r>
          </a:p>
          <a:p>
            <a:pPr lvl="1"/>
            <a:r>
              <a:rPr lang="es-MX" dirty="0" smtClean="0"/>
              <a:t>Se repite información</a:t>
            </a:r>
          </a:p>
          <a:p>
            <a:pPr lvl="1"/>
            <a:r>
              <a:rPr lang="es-MX" dirty="0" smtClean="0"/>
              <a:t>Puede llegar a ser inconsistente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598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523982" y="1099335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Problema Fundamental</a:t>
            </a:r>
            <a:endParaRPr lang="es-MX" sz="2000" b="1" dirty="0">
              <a:solidFill>
                <a:srgbClr val="FF0000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451893" y="1499445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1521813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sp>
        <p:nvSpPr>
          <p:cNvPr id="8" name="Rectángulo 7"/>
          <p:cNvSpPr/>
          <p:nvPr/>
        </p:nvSpPr>
        <p:spPr>
          <a:xfrm>
            <a:off x="5881667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5400000">
            <a:off x="2965459" y="1571238"/>
            <a:ext cx="779123" cy="1930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r 9"/>
          <p:cNvCxnSpPr>
            <a:stCxn id="6" idx="2"/>
            <a:endCxn id="8" idx="0"/>
          </p:cNvCxnSpPr>
          <p:nvPr/>
        </p:nvCxnSpPr>
        <p:spPr>
          <a:xfrm rot="16200000" flipH="1">
            <a:off x="5145386" y="1321391"/>
            <a:ext cx="779123" cy="24297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4981254" y="3904751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 smtClean="0">
                <a:solidFill>
                  <a:srgbClr val="FF0000"/>
                </a:solidFill>
              </a:rPr>
              <a:t>No es una jerarquía!</a:t>
            </a:r>
            <a:endParaRPr lang="es-MX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137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Bases de datos jerárquicas comerciales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4805689" cy="3145500"/>
          </a:xfrm>
        </p:spPr>
        <p:txBody>
          <a:bodyPr/>
          <a:lstStyle/>
          <a:p>
            <a:r>
              <a:rPr lang="es-MX" sz="1400" dirty="0" smtClean="0"/>
              <a:t>IMS (IBM)</a:t>
            </a:r>
          </a:p>
          <a:p>
            <a:pPr lvl="1"/>
            <a:r>
              <a:rPr lang="es-MX" sz="1400" dirty="0" smtClean="0"/>
              <a:t>Cada segmento tiene una </a:t>
            </a:r>
            <a:r>
              <a:rPr lang="es-MX" sz="1400" dirty="0" err="1" smtClean="0"/>
              <a:t>hierarchichal</a:t>
            </a:r>
            <a:r>
              <a:rPr lang="es-MX" sz="1400" dirty="0" smtClean="0"/>
              <a:t> </a:t>
            </a:r>
            <a:r>
              <a:rPr lang="es-MX" sz="1400" dirty="0" err="1" smtClean="0"/>
              <a:t>sequential</a:t>
            </a:r>
            <a:r>
              <a:rPr lang="es-MX" sz="1400" dirty="0" smtClean="0"/>
              <a:t> </a:t>
            </a:r>
            <a:r>
              <a:rPr lang="es-MX" sz="1400" dirty="0" err="1" smtClean="0"/>
              <a:t>key</a:t>
            </a:r>
            <a:r>
              <a:rPr lang="es-MX" sz="1400" dirty="0" smtClean="0"/>
              <a:t> (HSK)</a:t>
            </a:r>
          </a:p>
          <a:p>
            <a:r>
              <a:rPr lang="es-MX" sz="1400" dirty="0" smtClean="0"/>
              <a:t>Lenguaje propio:</a:t>
            </a:r>
          </a:p>
          <a:p>
            <a:pPr lvl="1"/>
            <a:r>
              <a:rPr lang="es-MX" sz="1400" dirty="0" smtClean="0"/>
              <a:t>Encontrar todos los guardias de la jaula 5</a:t>
            </a:r>
          </a:p>
          <a:p>
            <a:pPr lvl="2"/>
            <a:r>
              <a:rPr lang="es-MX" sz="1400" dirty="0" smtClean="0"/>
              <a:t>GU Guardia</a:t>
            </a:r>
          </a:p>
          <a:p>
            <a:pPr lvl="2"/>
            <a:r>
              <a:rPr lang="es-MX" sz="1400" dirty="0" smtClean="0"/>
              <a:t>GNP Jaulas (id = 6)</a:t>
            </a:r>
          </a:p>
          <a:p>
            <a:pPr lvl="2"/>
            <a:r>
              <a:rPr lang="es-MX" sz="1400" dirty="0" err="1" smtClean="0"/>
              <a:t>Until</a:t>
            </a:r>
            <a:r>
              <a:rPr lang="es-MX" sz="1400" dirty="0" smtClean="0"/>
              <a:t> no more</a:t>
            </a:r>
          </a:p>
          <a:p>
            <a:pPr lvl="3"/>
            <a:r>
              <a:rPr lang="es-MX" sz="1400" dirty="0" smtClean="0"/>
              <a:t>GN Guardia</a:t>
            </a:r>
          </a:p>
          <a:p>
            <a:pPr lvl="3"/>
            <a:r>
              <a:rPr lang="es-MX" sz="1400" dirty="0" smtClean="0"/>
              <a:t>GNP Jaulas (id = 6)</a:t>
            </a:r>
            <a:endParaRPr lang="es-MX" sz="14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98" y="1446063"/>
            <a:ext cx="2583102" cy="29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5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IMS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Algunos comandos son muy rápidos</a:t>
            </a:r>
          </a:p>
          <a:p>
            <a:pPr lvl="1"/>
            <a:r>
              <a:rPr lang="es-MX" dirty="0" smtClean="0"/>
              <a:t>Otros son terriblemente lentos</a:t>
            </a:r>
          </a:p>
          <a:p>
            <a:pPr lvl="1"/>
            <a:r>
              <a:rPr lang="es-MX" dirty="0" smtClean="0"/>
              <a:t>Depende mucho  (demasiado) del esquema y del tipo de disco</a:t>
            </a:r>
          </a:p>
          <a:p>
            <a:r>
              <a:rPr lang="es-MX" dirty="0" smtClean="0"/>
              <a:t>Los IMS </a:t>
            </a:r>
            <a:r>
              <a:rPr lang="es-MX" dirty="0" err="1" smtClean="0"/>
              <a:t>Wizards</a:t>
            </a:r>
            <a:r>
              <a:rPr lang="es-MX" dirty="0" smtClean="0"/>
              <a:t> hacen cantidades bestiales de dinero (aún hoy en día).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5377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Problemas de IMS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duplican los datos (es jerárquico)</a:t>
            </a:r>
          </a:p>
          <a:p>
            <a:r>
              <a:rPr lang="es-MX" dirty="0" smtClean="0"/>
              <a:t>Tienes que programar el algoritmo de búsqueda.</a:t>
            </a:r>
          </a:p>
          <a:p>
            <a:r>
              <a:rPr lang="es-MX" dirty="0" smtClean="0"/>
              <a:t>Los datos no son muy independientes físicamente (lógica de la computadora)</a:t>
            </a:r>
          </a:p>
          <a:p>
            <a:r>
              <a:rPr lang="es-MX" dirty="0" smtClean="0"/>
              <a:t>No puede hacer </a:t>
            </a:r>
            <a:r>
              <a:rPr lang="es-MX" dirty="0" err="1" smtClean="0"/>
              <a:t>inserts</a:t>
            </a:r>
            <a:r>
              <a:rPr lang="es-MX" dirty="0" smtClean="0"/>
              <a:t> en la estructura lógica.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46561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Otros casos de conflicto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2720938" y="1700373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2965555" y="2664431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3395357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3553020" y="238372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3890230" y="325519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5570055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Alimento</a:t>
            </a:r>
            <a:endParaRPr lang="es-MX" dirty="0"/>
          </a:p>
        </p:txBody>
      </p:sp>
      <p:cxnSp>
        <p:nvCxnSpPr>
          <p:cNvPr id="11" name="Conector angular 10"/>
          <p:cNvCxnSpPr>
            <a:stCxn id="6" idx="3"/>
            <a:endCxn id="10" idx="0"/>
          </p:cNvCxnSpPr>
          <p:nvPr/>
        </p:nvCxnSpPr>
        <p:spPr>
          <a:xfrm>
            <a:off x="4701888" y="2988067"/>
            <a:ext cx="1736334" cy="6404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8094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Otros casos de conflicto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264565" cy="3145500"/>
          </a:xfrm>
        </p:spPr>
        <p:txBody>
          <a:bodyPr/>
          <a:lstStyle/>
          <a:p>
            <a:r>
              <a:rPr lang="es-MX" sz="2000" dirty="0" smtClean="0"/>
              <a:t>Que pasaría si cambiara el negocio, y ahora fuese un guardia por jaula?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649073" y="1659277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Guardias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5893690" y="2623335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Animales</a:t>
            </a:r>
            <a:endParaRPr lang="es-MX" dirty="0"/>
          </a:p>
        </p:txBody>
      </p:sp>
      <p:sp>
        <p:nvSpPr>
          <p:cNvPr id="7" name="Rectángulo 6"/>
          <p:cNvSpPr/>
          <p:nvPr/>
        </p:nvSpPr>
        <p:spPr>
          <a:xfrm>
            <a:off x="6323492" y="3587393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Jaulas</a:t>
            </a:r>
            <a:endParaRPr lang="es-MX" dirty="0"/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481155" y="2342633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6818365" y="3214099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curvada hacia arriba 9"/>
          <p:cNvSpPr/>
          <p:nvPr/>
        </p:nvSpPr>
        <p:spPr>
          <a:xfrm rot="16200000">
            <a:off x="7967463" y="3118356"/>
            <a:ext cx="1274296" cy="667819"/>
          </a:xfrm>
          <a:prstGeom prst="curvedUpArrow">
            <a:avLst>
              <a:gd name="adj1" fmla="val 2970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965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Por que usar una base de datos IMS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3074" name="Picture 2" descr="Image result for hierarchichal database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13" y="2032606"/>
            <a:ext cx="58864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856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Que se hizo?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Codasyl</a:t>
            </a:r>
            <a:r>
              <a:rPr lang="es-MX" dirty="0" smtClean="0"/>
              <a:t> (</a:t>
            </a:r>
            <a:r>
              <a:rPr lang="es-MX" dirty="0" err="1" smtClean="0"/>
              <a:t>Committee</a:t>
            </a:r>
            <a:r>
              <a:rPr lang="es-MX" dirty="0" smtClean="0"/>
              <a:t> </a:t>
            </a:r>
            <a:r>
              <a:rPr lang="es-MX" dirty="0" err="1" smtClean="0"/>
              <a:t>on</a:t>
            </a:r>
            <a:r>
              <a:rPr lang="es-MX" dirty="0" smtClean="0"/>
              <a:t> Data </a:t>
            </a:r>
            <a:r>
              <a:rPr lang="es-MX" dirty="0" err="1" smtClean="0"/>
              <a:t>Systems</a:t>
            </a:r>
            <a:r>
              <a:rPr lang="es-MX" dirty="0" smtClean="0"/>
              <a:t> </a:t>
            </a:r>
            <a:r>
              <a:rPr lang="es-MX" dirty="0" err="1" smtClean="0"/>
              <a:t>Languages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Crearon un nuevo sistemas</a:t>
            </a:r>
          </a:p>
          <a:p>
            <a:pPr lvl="1"/>
            <a:r>
              <a:rPr lang="es-MX" dirty="0" smtClean="0"/>
              <a:t>Bases de Datos de Red</a:t>
            </a:r>
          </a:p>
          <a:p>
            <a:pPr lvl="1"/>
            <a:r>
              <a:rPr lang="es-MX" dirty="0" smtClean="0"/>
              <a:t>Se comercializó como IDS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50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relacional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 smtClean="0"/>
              <a:t>Es utilizado en la mayor parte de los sistemas de bases de datos.</a:t>
            </a:r>
          </a:p>
          <a:p>
            <a:r>
              <a:rPr lang="es-MX" sz="1800" dirty="0" smtClean="0"/>
              <a:t>Es un modelo muy simple</a:t>
            </a:r>
          </a:p>
          <a:p>
            <a:r>
              <a:rPr lang="es-MX" sz="1800" dirty="0" smtClean="0"/>
              <a:t>Se hacen las llamadas (</a:t>
            </a:r>
            <a:r>
              <a:rPr lang="es-MX" sz="1800" dirty="0" err="1" smtClean="0"/>
              <a:t>query</a:t>
            </a:r>
            <a:r>
              <a:rPr lang="es-MX" sz="1800" dirty="0" smtClean="0"/>
              <a:t>) con lenguajes de alto nivel: simple, pero expresivo.</a:t>
            </a:r>
          </a:p>
          <a:p>
            <a:pPr lvl="1"/>
            <a:r>
              <a:rPr lang="es-MX" sz="1800" dirty="0" smtClean="0"/>
              <a:t>Preguntas acerca de los contenidos de la base de datos.</a:t>
            </a:r>
          </a:p>
          <a:p>
            <a:r>
              <a:rPr lang="es-MX" sz="1800" dirty="0" smtClean="0"/>
              <a:t>Tiene implementaciones eficientes.</a:t>
            </a:r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380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¿Por que estudiamos bases de datos viejas?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1026" name="Picture 2" descr="S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87" y="1435189"/>
            <a:ext cx="5360546" cy="30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1976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Base de Datos de Red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p:pic>
        <p:nvPicPr>
          <p:cNvPr id="4098" name="Picture 2" descr="https://upload.wikimedia.org/wikipedia/commons/thumb/1/1e/Bachmann_order_processing_model.tif/lossless-page1-564px-Bachmann_order_processing_model.ti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34" y="1387011"/>
            <a:ext cx="4227021" cy="30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033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Bases de datos de red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Son muy complejas.</a:t>
            </a:r>
          </a:p>
          <a:p>
            <a:r>
              <a:rPr lang="es-MX" sz="2000" dirty="0" smtClean="0"/>
              <a:t>Los esquemas son estáticos</a:t>
            </a:r>
          </a:p>
          <a:p>
            <a:pPr lvl="1"/>
            <a:r>
              <a:rPr lang="es-MX" sz="2000" dirty="0" smtClean="0"/>
              <a:t>Un cambio, implica cambiar toda la base de datos.</a:t>
            </a:r>
          </a:p>
          <a:p>
            <a:pPr lvl="1"/>
            <a:r>
              <a:rPr lang="es-MX" sz="2000" dirty="0" smtClean="0"/>
              <a:t>No hay independencia física ni lógica de los datos</a:t>
            </a:r>
          </a:p>
          <a:p>
            <a:r>
              <a:rPr lang="es-MX" sz="2000" dirty="0" smtClean="0"/>
              <a:t>Si cometes un error en la estructura, hay que cargar todos los datos de nuevo.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027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Ventaja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crearon las relaciones:</a:t>
            </a:r>
          </a:p>
          <a:p>
            <a:pPr lvl="1"/>
            <a:r>
              <a:rPr lang="es-MX" dirty="0" smtClean="0"/>
              <a:t>Se define el concepto de </a:t>
            </a:r>
            <a:r>
              <a:rPr lang="es-MX" dirty="0" err="1" smtClean="0"/>
              <a:t>tuple</a:t>
            </a:r>
            <a:r>
              <a:rPr lang="es-MX" dirty="0" smtClean="0"/>
              <a:t>:</a:t>
            </a:r>
          </a:p>
          <a:p>
            <a:pPr lvl="2"/>
            <a:r>
              <a:rPr lang="es-MX" dirty="0" smtClean="0"/>
              <a:t>Animal (nombre, especie, edad, alimento)</a:t>
            </a:r>
          </a:p>
          <a:p>
            <a:pPr lvl="2"/>
            <a:r>
              <a:rPr lang="es-MX" dirty="0" smtClean="0"/>
              <a:t>Guardia (id, nombre, edad)</a:t>
            </a:r>
          </a:p>
          <a:p>
            <a:pPr lvl="2"/>
            <a:r>
              <a:rPr lang="es-MX" dirty="0" smtClean="0"/>
              <a:t>Jaula (id, tamaño)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80777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se debe de diseñar una base de datos?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quieres, no como lo quieres!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2607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Diagrama entidad - relación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Uno de los conceptos más importantes en BD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56568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  <p:sp>
        <p:nvSpPr>
          <p:cNvPr id="7" name="Rectangle 3"/>
          <p:cNvSpPr/>
          <p:nvPr/>
        </p:nvSpPr>
        <p:spPr>
          <a:xfrm>
            <a:off x="3364787" y="833063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Animal</a:t>
            </a:r>
            <a:endParaRPr lang="en-US" dirty="0"/>
          </a:p>
        </p:txBody>
      </p:sp>
      <p:sp>
        <p:nvSpPr>
          <p:cNvPr id="9" name="Rectangle 6"/>
          <p:cNvSpPr/>
          <p:nvPr/>
        </p:nvSpPr>
        <p:spPr>
          <a:xfrm>
            <a:off x="3821987" y="28523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Edad</a:t>
            </a:r>
            <a:endParaRPr lang="en-US" dirty="0"/>
          </a:p>
        </p:txBody>
      </p:sp>
      <p:sp>
        <p:nvSpPr>
          <p:cNvPr id="10" name="Rectangle 7"/>
          <p:cNvSpPr/>
          <p:nvPr/>
        </p:nvSpPr>
        <p:spPr>
          <a:xfrm>
            <a:off x="3821987" y="18617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Nombre</a:t>
            </a:r>
            <a:endParaRPr lang="en-US" dirty="0"/>
          </a:p>
        </p:txBody>
      </p:sp>
      <p:cxnSp>
        <p:nvCxnSpPr>
          <p:cNvPr id="11" name="Elbow Connector 21"/>
          <p:cNvCxnSpPr>
            <a:stCxn id="7" idx="1"/>
            <a:endCxn id="10" idx="1"/>
          </p:cNvCxnSpPr>
          <p:nvPr/>
        </p:nvCxnSpPr>
        <p:spPr>
          <a:xfrm rot="10800000" flipH="1" flipV="1">
            <a:off x="3364787" y="1214063"/>
            <a:ext cx="457200" cy="8382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23"/>
          <p:cNvCxnSpPr>
            <a:stCxn id="7" idx="1"/>
            <a:endCxn id="9" idx="1"/>
          </p:cNvCxnSpPr>
          <p:nvPr/>
        </p:nvCxnSpPr>
        <p:spPr>
          <a:xfrm rot="10800000" flipH="1" flipV="1">
            <a:off x="3364787" y="1214063"/>
            <a:ext cx="457200" cy="18288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0"/>
          <p:cNvSpPr/>
          <p:nvPr/>
        </p:nvSpPr>
        <p:spPr>
          <a:xfrm>
            <a:off x="3821988" y="37286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Especia</a:t>
            </a:r>
            <a:endParaRPr lang="en-US" dirty="0"/>
          </a:p>
        </p:txBody>
      </p:sp>
      <p:cxnSp>
        <p:nvCxnSpPr>
          <p:cNvPr id="14" name="Elbow Connector 32"/>
          <p:cNvCxnSpPr>
            <a:stCxn id="7" idx="1"/>
            <a:endCxn id="13" idx="1"/>
          </p:cNvCxnSpPr>
          <p:nvPr/>
        </p:nvCxnSpPr>
        <p:spPr>
          <a:xfrm rot="10800000" flipH="1" flipV="1">
            <a:off x="3364786" y="1214063"/>
            <a:ext cx="457201" cy="27051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1"/>
          <p:cNvSpPr txBox="1"/>
          <p:nvPr/>
        </p:nvSpPr>
        <p:spPr>
          <a:xfrm>
            <a:off x="3562144" y="16829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42"/>
          <p:cNvSpPr txBox="1"/>
          <p:nvPr/>
        </p:nvSpPr>
        <p:spPr>
          <a:xfrm>
            <a:off x="3562144" y="27116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43"/>
          <p:cNvSpPr txBox="1"/>
          <p:nvPr/>
        </p:nvSpPr>
        <p:spPr>
          <a:xfrm>
            <a:off x="3562144" y="35498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46"/>
          <p:cNvSpPr txBox="1"/>
          <p:nvPr/>
        </p:nvSpPr>
        <p:spPr>
          <a:xfrm>
            <a:off x="3059987" y="149243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nombre</a:t>
            </a:r>
            <a:endParaRPr lang="en-US" dirty="0"/>
          </a:p>
        </p:txBody>
      </p:sp>
      <p:sp>
        <p:nvSpPr>
          <p:cNvPr id="19" name="TextBox 47"/>
          <p:cNvSpPr txBox="1"/>
          <p:nvPr/>
        </p:nvSpPr>
        <p:spPr>
          <a:xfrm>
            <a:off x="3059987" y="248303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edad</a:t>
            </a:r>
            <a:endParaRPr lang="en-US" dirty="0"/>
          </a:p>
        </p:txBody>
      </p:sp>
      <p:sp>
        <p:nvSpPr>
          <p:cNvPr id="20" name="TextBox 48"/>
          <p:cNvSpPr txBox="1"/>
          <p:nvPr/>
        </p:nvSpPr>
        <p:spPr>
          <a:xfrm>
            <a:off x="3059987" y="332123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especie</a:t>
            </a:r>
            <a:endParaRPr lang="en-US" dirty="0"/>
          </a:p>
        </p:txBody>
      </p:sp>
      <p:sp>
        <p:nvSpPr>
          <p:cNvPr id="21" name="TextBox 60"/>
          <p:cNvSpPr txBox="1"/>
          <p:nvPr/>
        </p:nvSpPr>
        <p:spPr>
          <a:xfrm>
            <a:off x="3104941" y="8463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2" name="TextBox 2"/>
          <p:cNvSpPr txBox="1"/>
          <p:nvPr/>
        </p:nvSpPr>
        <p:spPr>
          <a:xfrm>
            <a:off x="4964987" y="1214063"/>
            <a:ext cx="818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entidad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11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  <p:sp>
        <p:nvSpPr>
          <p:cNvPr id="3" name="Rectangle 4"/>
          <p:cNvSpPr/>
          <p:nvPr/>
        </p:nvSpPr>
        <p:spPr>
          <a:xfrm>
            <a:off x="2327952" y="153170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Jaula</a:t>
            </a:r>
            <a:endParaRPr lang="en-US" dirty="0"/>
          </a:p>
        </p:txBody>
      </p:sp>
      <p:sp>
        <p:nvSpPr>
          <p:cNvPr id="5" name="Rectangle 24"/>
          <p:cNvSpPr/>
          <p:nvPr/>
        </p:nvSpPr>
        <p:spPr>
          <a:xfrm>
            <a:off x="5147352" y="2598505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Tiempo</a:t>
            </a:r>
            <a:endParaRPr lang="en-US" dirty="0"/>
          </a:p>
        </p:txBody>
      </p:sp>
      <p:cxnSp>
        <p:nvCxnSpPr>
          <p:cNvPr id="6" name="Shape 28"/>
          <p:cNvCxnSpPr>
            <a:stCxn id="3" idx="3"/>
            <a:endCxn id="5" idx="1"/>
          </p:cNvCxnSpPr>
          <p:nvPr/>
        </p:nvCxnSpPr>
        <p:spPr>
          <a:xfrm>
            <a:off x="4613952" y="1912705"/>
            <a:ext cx="533400" cy="876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8"/>
          <p:cNvSpPr txBox="1"/>
          <p:nvPr/>
        </p:nvSpPr>
        <p:spPr>
          <a:xfrm>
            <a:off x="4918752" y="23699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45"/>
          <p:cNvSpPr txBox="1"/>
          <p:nvPr/>
        </p:nvSpPr>
        <p:spPr>
          <a:xfrm>
            <a:off x="4842552" y="2109039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horaComida</a:t>
            </a:r>
            <a:endParaRPr lang="en-US" dirty="0"/>
          </a:p>
        </p:txBody>
      </p:sp>
      <p:sp>
        <p:nvSpPr>
          <p:cNvPr id="9" name="TextBox 58"/>
          <p:cNvSpPr txBox="1"/>
          <p:nvPr/>
        </p:nvSpPr>
        <p:spPr>
          <a:xfrm>
            <a:off x="4613952" y="154496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0" name="TextBox 50"/>
          <p:cNvSpPr txBox="1"/>
          <p:nvPr/>
        </p:nvSpPr>
        <p:spPr>
          <a:xfrm>
            <a:off x="3928152" y="1955424"/>
            <a:ext cx="8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entidad</a:t>
            </a:r>
            <a:endParaRPr lang="en-US" i="1" dirty="0"/>
          </a:p>
        </p:txBody>
      </p:sp>
      <p:sp>
        <p:nvSpPr>
          <p:cNvPr id="15" name="Rectangle 61"/>
          <p:cNvSpPr/>
          <p:nvPr/>
        </p:nvSpPr>
        <p:spPr>
          <a:xfrm>
            <a:off x="5147352" y="3493532"/>
            <a:ext cx="1321731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Edificio</a:t>
            </a:r>
            <a:endParaRPr lang="en-US" dirty="0"/>
          </a:p>
        </p:txBody>
      </p:sp>
      <p:cxnSp>
        <p:nvCxnSpPr>
          <p:cNvPr id="16" name="Shape 62"/>
          <p:cNvCxnSpPr>
            <a:stCxn id="3" idx="3"/>
            <a:endCxn id="15" idx="1"/>
          </p:cNvCxnSpPr>
          <p:nvPr/>
        </p:nvCxnSpPr>
        <p:spPr>
          <a:xfrm>
            <a:off x="4613952" y="1912705"/>
            <a:ext cx="533400" cy="17713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71"/>
          <p:cNvSpPr txBox="1"/>
          <p:nvPr/>
        </p:nvSpPr>
        <p:spPr>
          <a:xfrm>
            <a:off x="4845692" y="2951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8" name="TextBox 72"/>
          <p:cNvSpPr txBox="1"/>
          <p:nvPr/>
        </p:nvSpPr>
        <p:spPr>
          <a:xfrm>
            <a:off x="4901872" y="315577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edif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sp>
        <p:nvSpPr>
          <p:cNvPr id="3" name="Rectangle 5"/>
          <p:cNvSpPr/>
          <p:nvPr/>
        </p:nvSpPr>
        <p:spPr>
          <a:xfrm>
            <a:off x="2636177" y="226031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Guardia</a:t>
            </a:r>
            <a:endParaRPr lang="en-US" dirty="0"/>
          </a:p>
        </p:txBody>
      </p:sp>
      <p:sp>
        <p:nvSpPr>
          <p:cNvPr id="5" name="Rectangle 29"/>
          <p:cNvSpPr/>
          <p:nvPr/>
        </p:nvSpPr>
        <p:spPr>
          <a:xfrm>
            <a:off x="5150777" y="3227579"/>
            <a:ext cx="16764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Nombre</a:t>
            </a:r>
            <a:endParaRPr lang="en-US" dirty="0"/>
          </a:p>
        </p:txBody>
      </p:sp>
      <p:cxnSp>
        <p:nvCxnSpPr>
          <p:cNvPr id="6" name="Shape 34"/>
          <p:cNvCxnSpPr>
            <a:stCxn id="3" idx="3"/>
            <a:endCxn id="5" idx="0"/>
          </p:cNvCxnSpPr>
          <p:nvPr/>
        </p:nvCxnSpPr>
        <p:spPr>
          <a:xfrm>
            <a:off x="4922177" y="2641315"/>
            <a:ext cx="1066800" cy="5862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6"/>
          <p:cNvSpPr txBox="1"/>
          <p:nvPr/>
        </p:nvSpPr>
        <p:spPr>
          <a:xfrm>
            <a:off x="6016234" y="28201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8" name="TextBox 44"/>
          <p:cNvSpPr txBox="1"/>
          <p:nvPr/>
        </p:nvSpPr>
        <p:spPr>
          <a:xfrm>
            <a:off x="5430395" y="226031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nombre</a:t>
            </a:r>
            <a:endParaRPr lang="en-US" dirty="0"/>
          </a:p>
        </p:txBody>
      </p:sp>
      <p:sp>
        <p:nvSpPr>
          <p:cNvPr id="9" name="TextBox 57"/>
          <p:cNvSpPr txBox="1"/>
          <p:nvPr/>
        </p:nvSpPr>
        <p:spPr>
          <a:xfrm>
            <a:off x="4922177" y="22836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59"/>
          <p:cNvSpPr txBox="1"/>
          <p:nvPr/>
        </p:nvSpPr>
        <p:spPr>
          <a:xfrm>
            <a:off x="4256151" y="2717515"/>
            <a:ext cx="127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entidad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698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 smtClean="0"/>
              <a:t>Animales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smtClean="0"/>
              <a:t> </a:t>
            </a:r>
            <a:r>
              <a:rPr lang="en-US" sz="1600" dirty="0" err="1" smtClean="0"/>
              <a:t>Nombre</a:t>
            </a:r>
            <a:r>
              <a:rPr lang="en-US" sz="1600" dirty="0" smtClean="0"/>
              <a:t>, </a:t>
            </a:r>
            <a:r>
              <a:rPr lang="en-US" sz="1600" dirty="0" err="1" smtClean="0"/>
              <a:t>edad</a:t>
            </a:r>
            <a:r>
              <a:rPr lang="en-US" sz="1600" dirty="0" smtClean="0"/>
              <a:t>, </a:t>
            </a:r>
            <a:r>
              <a:rPr lang="en-US" sz="1600" dirty="0" err="1" smtClean="0"/>
              <a:t>especie</a:t>
            </a:r>
            <a:endParaRPr lang="en-US" sz="1600" dirty="0"/>
          </a:p>
          <a:p>
            <a:r>
              <a:rPr lang="en-US" sz="1600" dirty="0" err="1" smtClean="0"/>
              <a:t>Guardias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err="1" smtClean="0"/>
              <a:t>Nombre</a:t>
            </a:r>
            <a:endParaRPr lang="en-US" sz="1600" dirty="0"/>
          </a:p>
          <a:p>
            <a:r>
              <a:rPr lang="en-US" sz="1600" dirty="0" err="1" smtClean="0"/>
              <a:t>Jaulas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:</a:t>
            </a:r>
          </a:p>
          <a:p>
            <a:pPr lvl="1"/>
            <a:r>
              <a:rPr lang="en-US" sz="1600" dirty="0" err="1" smtClean="0"/>
              <a:t>Tiempo</a:t>
            </a:r>
            <a:r>
              <a:rPr lang="en-US" sz="1600" dirty="0" smtClean="0"/>
              <a:t> de comida, </a:t>
            </a:r>
            <a:r>
              <a:rPr lang="en-US" sz="1600" dirty="0" err="1" smtClean="0"/>
              <a:t>edificio</a:t>
            </a:r>
            <a:endParaRPr lang="en-US" sz="1600" dirty="0"/>
          </a:p>
          <a:p>
            <a:r>
              <a:rPr lang="en-US" sz="1600" dirty="0" smtClean="0"/>
              <a:t>Los </a:t>
            </a:r>
            <a:r>
              <a:rPr lang="en-US" sz="1600" dirty="0" err="1" smtClean="0"/>
              <a:t>animales</a:t>
            </a:r>
            <a:r>
              <a:rPr lang="en-US" sz="1600" dirty="0" smtClean="0"/>
              <a:t> </a:t>
            </a:r>
            <a:r>
              <a:rPr lang="en-US" sz="1600" dirty="0" err="1" smtClean="0"/>
              <a:t>estan</a:t>
            </a:r>
            <a:r>
              <a:rPr lang="en-US" sz="1600" dirty="0" smtClean="0"/>
              <a:t> </a:t>
            </a:r>
            <a:r>
              <a:rPr lang="en-US" sz="1600" dirty="0" err="1" smtClean="0"/>
              <a:t>en</a:t>
            </a:r>
            <a:r>
              <a:rPr lang="en-US" sz="1600" dirty="0" smtClean="0"/>
              <a:t> 1 </a:t>
            </a:r>
            <a:r>
              <a:rPr lang="en-US" sz="1600" dirty="0" err="1" smtClean="0"/>
              <a:t>Jaula</a:t>
            </a:r>
            <a:r>
              <a:rPr lang="en-US" sz="1600" dirty="0" smtClean="0"/>
              <a:t>; las </a:t>
            </a:r>
            <a:r>
              <a:rPr lang="en-US" sz="1600" dirty="0" err="1" smtClean="0"/>
              <a:t>Jaulas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 </a:t>
            </a:r>
            <a:r>
              <a:rPr lang="en-US" sz="1600" dirty="0" err="1" smtClean="0"/>
              <a:t>varios</a:t>
            </a:r>
            <a:r>
              <a:rPr lang="en-US" sz="1600" dirty="0" smtClean="0"/>
              <a:t> </a:t>
            </a:r>
            <a:r>
              <a:rPr lang="en-US" sz="1600" dirty="0" err="1" smtClean="0"/>
              <a:t>animales</a:t>
            </a:r>
            <a:endParaRPr lang="en-US" sz="1600" dirty="0"/>
          </a:p>
          <a:p>
            <a:r>
              <a:rPr lang="en-US" sz="1600" dirty="0" err="1" smtClean="0"/>
              <a:t>Guardias</a:t>
            </a:r>
            <a:r>
              <a:rPr lang="en-US" sz="1600" dirty="0" smtClean="0"/>
              <a:t> se </a:t>
            </a:r>
            <a:r>
              <a:rPr lang="en-US" sz="1600" dirty="0" err="1" smtClean="0"/>
              <a:t>asignan</a:t>
            </a:r>
            <a:r>
              <a:rPr lang="en-US" sz="1600" dirty="0" smtClean="0"/>
              <a:t> a </a:t>
            </a:r>
            <a:r>
              <a:rPr lang="en-US" sz="1600" dirty="0" err="1" smtClean="0"/>
              <a:t>varias</a:t>
            </a:r>
            <a:r>
              <a:rPr lang="en-US" sz="1600" dirty="0" smtClean="0"/>
              <a:t>; las </a:t>
            </a:r>
            <a:r>
              <a:rPr lang="en-US" sz="1600" dirty="0" err="1" smtClean="0"/>
              <a:t>jaulas</a:t>
            </a:r>
            <a:r>
              <a:rPr lang="en-US" sz="1600" dirty="0" smtClean="0"/>
              <a:t> </a:t>
            </a:r>
            <a:r>
              <a:rPr lang="en-US" sz="1600" dirty="0" err="1" smtClean="0"/>
              <a:t>tienen</a:t>
            </a:r>
            <a:r>
              <a:rPr lang="en-US" sz="1600" dirty="0" smtClean="0"/>
              <a:t> </a:t>
            </a:r>
            <a:r>
              <a:rPr lang="en-US" sz="1600" dirty="0" err="1" smtClean="0"/>
              <a:t>varios</a:t>
            </a:r>
            <a:r>
              <a:rPr lang="en-US" sz="1600" dirty="0" smtClean="0"/>
              <a:t> </a:t>
            </a:r>
            <a:r>
              <a:rPr lang="en-US" sz="1600" dirty="0" err="1" smtClean="0"/>
              <a:t>guardias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819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Base de datos: Conjunto de </a:t>
            </a:r>
            <a:r>
              <a:rPr lang="es-MX" b="1" dirty="0" smtClean="0"/>
              <a:t>relaciones</a:t>
            </a:r>
            <a:r>
              <a:rPr lang="es-MX" dirty="0" smtClean="0"/>
              <a:t> (o </a:t>
            </a:r>
            <a:r>
              <a:rPr lang="es-MX" b="1" dirty="0" smtClean="0"/>
              <a:t>tablas</a:t>
            </a:r>
            <a:r>
              <a:rPr lang="es-MX" dirty="0" smtClean="0"/>
              <a:t>)</a:t>
            </a:r>
          </a:p>
          <a:p>
            <a:r>
              <a:rPr lang="es-MX" dirty="0" smtClean="0"/>
              <a:t>Cada relación tiene </a:t>
            </a:r>
            <a:r>
              <a:rPr lang="es-MX" b="1" dirty="0" smtClean="0"/>
              <a:t>atributos</a:t>
            </a:r>
            <a:r>
              <a:rPr lang="es-MX" dirty="0" smtClean="0"/>
              <a:t> ( o </a:t>
            </a:r>
            <a:r>
              <a:rPr lang="es-MX" b="1" dirty="0" smtClean="0"/>
              <a:t>columnas</a:t>
            </a:r>
            <a:r>
              <a:rPr lang="es-MX" dirty="0" smtClean="0"/>
              <a:t>)</a:t>
            </a:r>
          </a:p>
          <a:p>
            <a:r>
              <a:rPr lang="es-MX" dirty="0" smtClean="0"/>
              <a:t>Cada </a:t>
            </a:r>
            <a:r>
              <a:rPr lang="es-MX" b="1" dirty="0" err="1" smtClean="0"/>
              <a:t>tuple</a:t>
            </a:r>
            <a:r>
              <a:rPr lang="es-MX" dirty="0" smtClean="0"/>
              <a:t> (o </a:t>
            </a:r>
            <a:r>
              <a:rPr lang="es-MX" b="1" dirty="0" smtClean="0"/>
              <a:t>renglón</a:t>
            </a:r>
            <a:r>
              <a:rPr lang="es-MX" dirty="0" smtClean="0"/>
              <a:t>) tiene valores para cada atributo. </a:t>
            </a:r>
          </a:p>
          <a:p>
            <a:r>
              <a:rPr lang="es-MX" dirty="0" smtClean="0"/>
              <a:t>Cada atributo tiene un </a:t>
            </a:r>
            <a:r>
              <a:rPr lang="es-MX" b="1" dirty="0" smtClean="0"/>
              <a:t>tipo</a:t>
            </a:r>
            <a:r>
              <a:rPr lang="es-MX" dirty="0" smtClean="0"/>
              <a:t> (o </a:t>
            </a:r>
            <a:r>
              <a:rPr lang="es-MX" b="1" dirty="0" smtClean="0"/>
              <a:t>dominio</a:t>
            </a:r>
            <a:r>
              <a:rPr lang="es-MX" dirty="0" smtClean="0"/>
              <a:t>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803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grpSp>
        <p:nvGrpSpPr>
          <p:cNvPr id="38" name="Grupo 37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Animal</a:t>
              </a:r>
              <a:endParaRPr lang="en-US" dirty="0"/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Guardia</a:t>
              </a:r>
              <a:endParaRPr lang="en-US" dirty="0"/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7320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 smtClean="0"/>
              <a:t>animales</a:t>
            </a:r>
            <a:r>
              <a:rPr lang="en-US" dirty="0" smtClean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Animal</a:t>
              </a:r>
              <a:endParaRPr lang="en-US" dirty="0"/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Guardia</a:t>
              </a:r>
              <a:endParaRPr lang="en-US" dirty="0"/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US" dirty="0" smtClean="0"/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 smtClean="0"/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contiene</a:t>
            </a:r>
            <a:endParaRPr lang="en-US" dirty="0" smtClean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relación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286633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 smtClean="0"/>
              <a:t>animales</a:t>
            </a:r>
            <a:r>
              <a:rPr lang="en-US" dirty="0" smtClean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Animal</a:t>
              </a:r>
              <a:endParaRPr lang="en-US" dirty="0"/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Guardia</a:t>
              </a:r>
              <a:endParaRPr lang="en-US" dirty="0"/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 smtClean="0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US" dirty="0" smtClean="0"/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 smtClean="0"/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contiene</a:t>
            </a:r>
            <a:endParaRPr lang="en-US" dirty="0" smtClean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relación</a:t>
            </a:r>
            <a:endParaRPr lang="en-US" dirty="0" smtClean="0"/>
          </a:p>
        </p:txBody>
      </p:sp>
      <p:cxnSp>
        <p:nvCxnSpPr>
          <p:cNvPr id="47" name="Conector angular 46"/>
          <p:cNvCxnSpPr>
            <a:stCxn id="20" idx="2"/>
            <a:endCxn id="31" idx="0"/>
          </p:cNvCxnSpPr>
          <p:nvPr/>
        </p:nvCxnSpPr>
        <p:spPr>
          <a:xfrm rot="5400000">
            <a:off x="4324981" y="1539361"/>
            <a:ext cx="1199827" cy="102697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6"/>
          <p:cNvSpPr txBox="1"/>
          <p:nvPr/>
        </p:nvSpPr>
        <p:spPr>
          <a:xfrm>
            <a:off x="4424622" y="17193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tiene</a:t>
            </a:r>
            <a:endParaRPr lang="en-US" dirty="0" smtClean="0"/>
          </a:p>
        </p:txBody>
      </p:sp>
      <p:sp>
        <p:nvSpPr>
          <p:cNvPr id="49" name="TextBox 46"/>
          <p:cNvSpPr txBox="1"/>
          <p:nvPr/>
        </p:nvSpPr>
        <p:spPr>
          <a:xfrm>
            <a:off x="5466451" y="14408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US" dirty="0" smtClean="0"/>
          </a:p>
        </p:txBody>
      </p:sp>
      <p:sp>
        <p:nvSpPr>
          <p:cNvPr id="50" name="TextBox 46"/>
          <p:cNvSpPr txBox="1"/>
          <p:nvPr/>
        </p:nvSpPr>
        <p:spPr>
          <a:xfrm>
            <a:off x="4458246" y="23854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183269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  <p:pic>
        <p:nvPicPr>
          <p:cNvPr id="4098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" y="0"/>
            <a:ext cx="9144246" cy="51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2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relacional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Esquema (</a:t>
            </a:r>
            <a:r>
              <a:rPr lang="es-MX" dirty="0" err="1" smtClean="0"/>
              <a:t>schema</a:t>
            </a:r>
            <a:r>
              <a:rPr lang="es-MX" dirty="0" smtClean="0"/>
              <a:t>): Descripción estructural de los elementos en la base de datos.</a:t>
            </a:r>
          </a:p>
          <a:p>
            <a:r>
              <a:rPr lang="es-MX" dirty="0" smtClean="0"/>
              <a:t>Instancia: Contenidos de la base de datos.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26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Modelo relacional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NULL: Significa que un valor es no conocido, o no definido.</a:t>
            </a:r>
          </a:p>
          <a:p>
            <a:r>
              <a:rPr lang="es-MX" dirty="0" smtClean="0"/>
              <a:t>Llave (Key): Valor único para cada </a:t>
            </a:r>
            <a:r>
              <a:rPr lang="es-MX" dirty="0" err="1" smtClean="0"/>
              <a:t>tuple</a:t>
            </a:r>
            <a:endParaRPr lang="es-MX" dirty="0" smtClean="0"/>
          </a:p>
          <a:p>
            <a:pPr lvl="1"/>
            <a:r>
              <a:rPr lang="es-MX" dirty="0" smtClean="0"/>
              <a:t>También pueden ser combinaciones de atributos.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7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Pasos para crear y usar una base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99401"/>
          </a:xfrm>
        </p:spPr>
        <p:txBody>
          <a:bodyPr/>
          <a:lstStyle/>
          <a:p>
            <a:r>
              <a:rPr lang="es-MX" dirty="0" smtClean="0"/>
              <a:t>Hacer la carga masiva (</a:t>
            </a:r>
            <a:r>
              <a:rPr lang="es-MX" dirty="0" err="1" smtClean="0"/>
              <a:t>Bulk</a:t>
            </a:r>
            <a:r>
              <a:rPr lang="es-MX" dirty="0" smtClean="0"/>
              <a:t> Load)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2825393" y="2671281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49782"/>
              </p:ext>
            </p:extLst>
          </p:nvPr>
        </p:nvGraphicFramePr>
        <p:xfrm>
          <a:off x="305049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84209"/>
              </p:ext>
            </p:extLst>
          </p:nvPr>
        </p:nvGraphicFramePr>
        <p:xfrm>
          <a:off x="420166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29465" y="2671281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JSON</a:t>
            </a:r>
            <a:endParaRPr lang="es-MX" dirty="0"/>
          </a:p>
        </p:txBody>
      </p:sp>
      <p:sp>
        <p:nvSpPr>
          <p:cNvPr id="9" name="CuadroTexto 8"/>
          <p:cNvSpPr txBox="1"/>
          <p:nvPr/>
        </p:nvSpPr>
        <p:spPr>
          <a:xfrm>
            <a:off x="729465" y="31032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XML</a:t>
            </a:r>
            <a:endParaRPr lang="es-MX" dirty="0"/>
          </a:p>
        </p:txBody>
      </p:sp>
      <p:pic>
        <p:nvPicPr>
          <p:cNvPr id="1026" name="Picture 2" descr="stick figure obama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5" y="3775235"/>
            <a:ext cx="771286" cy="5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curvado 10"/>
          <p:cNvCxnSpPr>
            <a:stCxn id="8" idx="3"/>
            <a:endCxn id="5" idx="2"/>
          </p:cNvCxnSpPr>
          <p:nvPr/>
        </p:nvCxnSpPr>
        <p:spPr>
          <a:xfrm>
            <a:off x="1393429" y="2825170"/>
            <a:ext cx="1431964" cy="781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curvado 12"/>
          <p:cNvCxnSpPr>
            <a:stCxn id="9" idx="3"/>
            <a:endCxn id="5" idx="2"/>
          </p:cNvCxnSpPr>
          <p:nvPr/>
        </p:nvCxnSpPr>
        <p:spPr>
          <a:xfrm>
            <a:off x="1282822" y="3257132"/>
            <a:ext cx="1542571" cy="349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1026" idx="3"/>
            <a:endCxn id="5" idx="2"/>
          </p:cNvCxnSpPr>
          <p:nvPr/>
        </p:nvCxnSpPr>
        <p:spPr>
          <a:xfrm flipV="1">
            <a:off x="1500751" y="3606230"/>
            <a:ext cx="1324642" cy="444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ilindro 18"/>
          <p:cNvSpPr/>
          <p:nvPr/>
        </p:nvSpPr>
        <p:spPr>
          <a:xfrm>
            <a:off x="822064" y="2178938"/>
            <a:ext cx="368157" cy="3681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Conector curvado 21"/>
          <p:cNvCxnSpPr>
            <a:stCxn id="19" idx="4"/>
            <a:endCxn id="5" idx="2"/>
          </p:cNvCxnSpPr>
          <p:nvPr/>
        </p:nvCxnSpPr>
        <p:spPr>
          <a:xfrm>
            <a:off x="1190221" y="2363017"/>
            <a:ext cx="1635172" cy="12432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50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48030"/>
          </a:xfrm>
        </p:spPr>
        <p:txBody>
          <a:bodyPr/>
          <a:lstStyle/>
          <a:p>
            <a:r>
              <a:rPr lang="es-MX" dirty="0" smtClean="0"/>
              <a:t>Realizar </a:t>
            </a:r>
            <a:r>
              <a:rPr lang="es-MX" dirty="0" err="1" smtClean="0"/>
              <a:t>Queries</a:t>
            </a:r>
            <a:r>
              <a:rPr lang="es-MX" dirty="0" smtClean="0"/>
              <a:t> y Modificaciones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1664414" y="2352782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39934"/>
              </p:ext>
            </p:extLst>
          </p:nvPr>
        </p:nvGraphicFramePr>
        <p:xfrm>
          <a:off x="188951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327864"/>
              </p:ext>
            </p:extLst>
          </p:nvPr>
        </p:nvGraphicFramePr>
        <p:xfrm>
          <a:off x="304068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pic>
        <p:nvPicPr>
          <p:cNvPr id="3074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1901560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curvado 8"/>
          <p:cNvCxnSpPr>
            <a:stCxn id="3074" idx="3"/>
            <a:endCxn id="5" idx="4"/>
          </p:cNvCxnSpPr>
          <p:nvPr/>
        </p:nvCxnSpPr>
        <p:spPr>
          <a:xfrm rot="10800000" flipV="1">
            <a:off x="4191858" y="2497041"/>
            <a:ext cx="1247947" cy="7906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>
            <a:endCxn id="3074" idx="2"/>
          </p:cNvCxnSpPr>
          <p:nvPr/>
        </p:nvCxnSpPr>
        <p:spPr>
          <a:xfrm flipV="1">
            <a:off x="4191857" y="3092521"/>
            <a:ext cx="1895777" cy="1952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3431988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curvado 13"/>
          <p:cNvCxnSpPr>
            <a:stCxn id="13" idx="3"/>
          </p:cNvCxnSpPr>
          <p:nvPr/>
        </p:nvCxnSpPr>
        <p:spPr>
          <a:xfrm rot="10800000">
            <a:off x="4191858" y="3287731"/>
            <a:ext cx="1247947" cy="7397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5" idx="4"/>
            <a:endCxn id="13" idx="2"/>
          </p:cNvCxnSpPr>
          <p:nvPr/>
        </p:nvCxnSpPr>
        <p:spPr>
          <a:xfrm>
            <a:off x="4191857" y="3287731"/>
            <a:ext cx="1895777" cy="1335218"/>
          </a:xfrm>
          <a:prstGeom prst="curvedConnector4">
            <a:avLst>
              <a:gd name="adj1" fmla="val 32914"/>
              <a:gd name="adj2" fmla="val 117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677622" y="2363503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Q</a:t>
            </a:r>
            <a:endParaRPr lang="es-MX" dirty="0"/>
          </a:p>
        </p:txBody>
      </p:sp>
      <p:sp>
        <p:nvSpPr>
          <p:cNvPr id="19" name="CuadroTexto 18"/>
          <p:cNvSpPr txBox="1"/>
          <p:nvPr/>
        </p:nvSpPr>
        <p:spPr>
          <a:xfrm>
            <a:off x="5058713" y="294826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815831" y="358506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139745" y="438248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‘OK’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0871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93" y="650859"/>
            <a:ext cx="4681216" cy="38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7252</TotalTime>
  <Words>940</Words>
  <Application>Microsoft Office PowerPoint</Application>
  <PresentationFormat>Presentación en pantalla (16:9)</PresentationFormat>
  <Paragraphs>329</Paragraphs>
  <Slides>43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ＭＳ Ｐゴシック</vt:lpstr>
      <vt:lpstr>Roboto Condensed Light</vt:lpstr>
      <vt:lpstr>Arvo</vt:lpstr>
      <vt:lpstr>Roboto Condensed</vt:lpstr>
      <vt:lpstr>Calibri</vt:lpstr>
      <vt:lpstr>Arial</vt:lpstr>
      <vt:lpstr>Salerio template</vt:lpstr>
      <vt:lpstr>Introducción a las Bases de Datos</vt:lpstr>
      <vt:lpstr>Que se vio la clase pasada</vt:lpstr>
      <vt:lpstr>Modelo relacional</vt:lpstr>
      <vt:lpstr>Presentación de PowerPoint</vt:lpstr>
      <vt:lpstr>Modelo relacional</vt:lpstr>
      <vt:lpstr>Modelo relacional</vt:lpstr>
      <vt:lpstr>Pasos para crear y usar una base de datos</vt:lpstr>
      <vt:lpstr>Presentación de PowerPoint</vt:lpstr>
      <vt:lpstr>Presentación de PowerPoint</vt:lpstr>
      <vt:lpstr>Otros modelos de BD</vt:lpstr>
      <vt:lpstr>Presentación de PowerPoint</vt:lpstr>
      <vt:lpstr>Por que habría otros modelos?</vt:lpstr>
      <vt:lpstr>Pregunta!</vt:lpstr>
      <vt:lpstr>Presentación de PowerPoint</vt:lpstr>
      <vt:lpstr>Pregunta!</vt:lpstr>
      <vt:lpstr>¿Por que estudiamos bases de datos viejas?</vt:lpstr>
      <vt:lpstr>Modelo Jerárquico</vt:lpstr>
      <vt:lpstr>Presentación de PowerPoint</vt:lpstr>
      <vt:lpstr>Presentación de PowerPoint</vt:lpstr>
      <vt:lpstr>Problemas</vt:lpstr>
      <vt:lpstr>Problemas</vt:lpstr>
      <vt:lpstr>Presentación de PowerPoint</vt:lpstr>
      <vt:lpstr>Bases de datos jerárquicas comerciales</vt:lpstr>
      <vt:lpstr>IMS</vt:lpstr>
      <vt:lpstr>Problemas de IMS</vt:lpstr>
      <vt:lpstr>Otros casos de conflicto</vt:lpstr>
      <vt:lpstr>Otros casos de conflicto</vt:lpstr>
      <vt:lpstr>Por que usar una base de datos IMS</vt:lpstr>
      <vt:lpstr>Que se hizo?</vt:lpstr>
      <vt:lpstr>¿Por que estudiamos bases de datos viejas?</vt:lpstr>
      <vt:lpstr>Base de Datos de Red</vt:lpstr>
      <vt:lpstr>Bases de datos de red</vt:lpstr>
      <vt:lpstr>Ventaja</vt:lpstr>
      <vt:lpstr>Como se debe de diseñar una base de datos?</vt:lpstr>
      <vt:lpstr>Diagrama entidad - relación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35</cp:revision>
  <dcterms:modified xsi:type="dcterms:W3CDTF">2018-08-13T15:07:41Z</dcterms:modified>
</cp:coreProperties>
</file>